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417" r:id="rId4"/>
    <p:sldId id="284" r:id="rId5"/>
    <p:sldId id="285" r:id="rId6"/>
    <p:sldId id="286" r:id="rId7"/>
    <p:sldId id="381" r:id="rId8"/>
    <p:sldId id="383" r:id="rId9"/>
    <p:sldId id="382" r:id="rId10"/>
    <p:sldId id="396" r:id="rId11"/>
    <p:sldId id="397" r:id="rId12"/>
    <p:sldId id="390" r:id="rId13"/>
    <p:sldId id="398" r:id="rId14"/>
    <p:sldId id="399" r:id="rId15"/>
    <p:sldId id="400" r:id="rId16"/>
    <p:sldId id="395" r:id="rId17"/>
    <p:sldId id="402" r:id="rId18"/>
    <p:sldId id="403" r:id="rId19"/>
    <p:sldId id="401" r:id="rId20"/>
    <p:sldId id="394" r:id="rId21"/>
    <p:sldId id="404" r:id="rId22"/>
    <p:sldId id="384" r:id="rId23"/>
    <p:sldId id="405" r:id="rId24"/>
    <p:sldId id="406" r:id="rId25"/>
    <p:sldId id="407" r:id="rId26"/>
    <p:sldId id="414" r:id="rId27"/>
    <p:sldId id="408" r:id="rId28"/>
    <p:sldId id="409" r:id="rId29"/>
    <p:sldId id="412" r:id="rId30"/>
    <p:sldId id="413" r:id="rId31"/>
    <p:sldId id="415" r:id="rId32"/>
    <p:sldId id="410" r:id="rId33"/>
    <p:sldId id="411" r:id="rId3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0C2"/>
    <a:srgbClr val="BAD2E9"/>
    <a:srgbClr val="FAB030"/>
    <a:srgbClr val="42454A"/>
    <a:srgbClr val="E5521F"/>
    <a:srgbClr val="2FA886"/>
    <a:srgbClr val="0176DE"/>
    <a:srgbClr val="595959"/>
    <a:srgbClr val="E45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5" autoAdjust="0"/>
    <p:restoredTop sz="96238" autoAdjust="0"/>
  </p:normalViewPr>
  <p:slideViewPr>
    <p:cSldViewPr snapToGrid="0">
      <p:cViewPr varScale="1">
        <p:scale>
          <a:sx n="85" d="100"/>
          <a:sy n="85" d="100"/>
        </p:scale>
        <p:origin x="102" y="5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9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26-07-2023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828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howyourstripes.inf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Clase 5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Colores – Modelos – Espaciales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7245575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 siempre es adecuado darle color a todo. A veces es mejor elegir qué colorear, en función del propósito de la visualización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607F13-1749-02DA-9B76-3232003ED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54" y="2601298"/>
            <a:ext cx="49053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B4C912-C49E-A3FB-E034-EB09B001F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43" y="1205898"/>
            <a:ext cx="3341055" cy="47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3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11356256" cy="102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hlinkClick r:id="rId2"/>
              </a:rPr>
              <a:t>https://showyourstripes.info/</a:t>
            </a:r>
            <a:endParaRPr lang="es-ES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 err="1"/>
              <a:t>Graphics</a:t>
            </a:r>
            <a:r>
              <a:rPr lang="es-ES" sz="1400" dirty="0"/>
              <a:t> and lead </a:t>
            </a:r>
            <a:r>
              <a:rPr lang="es-ES" sz="1400" dirty="0" err="1"/>
              <a:t>scientist</a:t>
            </a:r>
            <a:r>
              <a:rPr lang="es-ES" sz="1400" dirty="0"/>
              <a:t>: Ed Hawkins, </a:t>
            </a:r>
            <a:r>
              <a:rPr lang="es-ES" sz="1400" dirty="0" err="1"/>
              <a:t>National</a:t>
            </a:r>
            <a:r>
              <a:rPr lang="es-ES" sz="1400" dirty="0"/>
              <a:t> Centre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Atmospheric</a:t>
            </a:r>
            <a:r>
              <a:rPr lang="es-ES" sz="1400" dirty="0"/>
              <a:t> </a:t>
            </a:r>
            <a:r>
              <a:rPr lang="es-ES" sz="1400" dirty="0" err="1"/>
              <a:t>Science</a:t>
            </a:r>
            <a:r>
              <a:rPr lang="es-ES" sz="1400" dirty="0"/>
              <a:t>, </a:t>
            </a:r>
            <a:r>
              <a:rPr lang="es-ES" sz="1400" dirty="0" err="1"/>
              <a:t>UoR</a:t>
            </a:r>
            <a:r>
              <a:rPr lang="es-ES" sz="1400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Data: Berkeley </a:t>
            </a:r>
            <a:r>
              <a:rPr lang="es-ES" sz="1400" dirty="0" err="1"/>
              <a:t>Earth</a:t>
            </a:r>
            <a:r>
              <a:rPr lang="es-ES" sz="1400" dirty="0"/>
              <a:t>, NOAA, UK </a:t>
            </a:r>
            <a:r>
              <a:rPr lang="es-ES" sz="1400" dirty="0" err="1"/>
              <a:t>Met</a:t>
            </a:r>
            <a:r>
              <a:rPr lang="es-ES" sz="1400" dirty="0"/>
              <a:t> Office, </a:t>
            </a:r>
            <a:r>
              <a:rPr lang="es-ES" sz="1400" dirty="0" err="1"/>
              <a:t>MeteoSwiss</a:t>
            </a:r>
            <a:r>
              <a:rPr lang="es-ES" sz="1400" dirty="0"/>
              <a:t>, DWD, SMHI, </a:t>
            </a:r>
            <a:r>
              <a:rPr lang="es-ES" sz="1400" dirty="0" err="1"/>
              <a:t>UoR</a:t>
            </a:r>
            <a:r>
              <a:rPr lang="es-ES" sz="1400" dirty="0"/>
              <a:t> &amp; ZAMG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22C7DAA-DBEE-8479-FABF-47CF4B9FA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1" y="2869338"/>
            <a:ext cx="5678129" cy="31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E5CFDB5-5753-6EA5-5594-946A924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30" y="2869338"/>
            <a:ext cx="5678128" cy="31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01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/>
              <a:t>Existen varias definiciones/espacios de representar un color. </a:t>
            </a:r>
          </a:p>
          <a:p>
            <a:r>
              <a:rPr lang="es-ES" b="1" dirty="0"/>
              <a:t>Modelo RGB</a:t>
            </a:r>
            <a:r>
              <a:rPr lang="es-ES" dirty="0"/>
              <a:t>: Define un espacio cúbico en el cual cada color es la suma ponderada de los tres colores primarios.</a:t>
            </a:r>
          </a:p>
          <a:p>
            <a:r>
              <a:rPr lang="es-CL" b="1" dirty="0">
                <a:solidFill>
                  <a:schemeClr val="bg1">
                    <a:lumMod val="85000"/>
                  </a:schemeClr>
                </a:solidFill>
              </a:rPr>
              <a:t>CMY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(K)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Espacio de color sustractivo. Estándar para impresión. Cian + Magenta + Amarillo (CMY) pueden expresar la gama completa de colores.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HSL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RGB </a:t>
            </a:r>
            <a:r>
              <a:rPr lang="es-ES" sz="3200" dirty="0"/>
              <a:t>(pantallas)</a:t>
            </a:r>
          </a:p>
        </p:txBody>
      </p:sp>
      <p:pic>
        <p:nvPicPr>
          <p:cNvPr id="4102" name="Picture 6" descr="Visual representation of the RGB color space as a cube.">
            <a:extLst>
              <a:ext uri="{FF2B5EF4-FFF2-40B4-BE49-F238E27FC236}">
                <a16:creationId xmlns:a16="http://schemas.microsoft.com/office/drawing/2014/main" id="{D5606919-F3EE-8B1D-6658-C5BAC2BF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85" y="2278031"/>
            <a:ext cx="4962083" cy="330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641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Existen varias definiciones/espacios de representar un color. 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Modelo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 RGB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Define un espacio cúbico en el cual cada color es la suma ponderada de los tres colores primarios.</a:t>
            </a:r>
          </a:p>
          <a:p>
            <a:r>
              <a:rPr lang="es-CL" dirty="0"/>
              <a:t>CMY</a:t>
            </a:r>
            <a:r>
              <a:rPr lang="es-ES" dirty="0"/>
              <a:t>(K): Espacio de color sustractivo. Estándar para impresión. Cian + Magenta + Amarillo (CMY) pueden expresar la gama completa de colores.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HSL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CMY </a:t>
            </a:r>
            <a:r>
              <a:rPr lang="es-ES" sz="3200" dirty="0"/>
              <a:t>(impresión)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2DA15C-532F-48CA-ED2C-916521E7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471" y="1401095"/>
            <a:ext cx="4454013" cy="445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Existen varias definiciones/espacios de representar un color. </a:t>
            </a:r>
          </a:p>
          <a:p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Modelo RGB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Define un espacio cúbico en el cual cada color es la suma ponderada de los tres colores primarios.</a:t>
            </a:r>
          </a:p>
          <a:p>
            <a:r>
              <a:rPr lang="es-CL" b="1" dirty="0">
                <a:solidFill>
                  <a:schemeClr val="bg1">
                    <a:lumMod val="85000"/>
                  </a:schemeClr>
                </a:solidFill>
              </a:rPr>
              <a:t>CMY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(K)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Espacio de color sustractivo. Estándar para impresión. Cian + Magenta + Amarillo (CMY) pueden expresar la gama completa de colores.</a:t>
            </a:r>
          </a:p>
          <a:p>
            <a:r>
              <a:rPr lang="en-US" b="1" dirty="0"/>
              <a:t>HSL</a:t>
            </a:r>
            <a:r>
              <a:rPr lang="en-US" dirty="0"/>
              <a:t>: </a:t>
            </a:r>
            <a:r>
              <a:rPr lang="es-ES" dirty="0"/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HSL </a:t>
            </a:r>
            <a:r>
              <a:rPr lang="es-ES" sz="3200" dirty="0"/>
              <a:t>(canales visuales)</a:t>
            </a:r>
          </a:p>
        </p:txBody>
      </p:sp>
      <p:pic>
        <p:nvPicPr>
          <p:cNvPr id="9" name="Imagen 8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DBB9C0FB-7E61-F2A8-6FFB-61121DE59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6" y="1956926"/>
            <a:ext cx="4430661" cy="332299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524D4E6-1875-21D6-1C92-F31B72ADA9E9}"/>
              </a:ext>
            </a:extLst>
          </p:cNvPr>
          <p:cNvSpPr txBox="1"/>
          <p:nvPr/>
        </p:nvSpPr>
        <p:spPr>
          <a:xfrm rot="2242969">
            <a:off x="7685065" y="4263587"/>
            <a:ext cx="1214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Matiz</a:t>
            </a: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2749C5-B717-FE0A-3E66-B4B7879C7B48}"/>
              </a:ext>
            </a:extLst>
          </p:cNvPr>
          <p:cNvSpPr txBox="1"/>
          <p:nvPr/>
        </p:nvSpPr>
        <p:spPr>
          <a:xfrm rot="5400000">
            <a:off x="10777742" y="3603881"/>
            <a:ext cx="1687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Luminosidad</a:t>
            </a: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4B3CC2B-1DC7-D00A-0D3E-42476415F8E1}"/>
              </a:ext>
            </a:extLst>
          </p:cNvPr>
          <p:cNvCxnSpPr/>
          <p:nvPr/>
        </p:nvCxnSpPr>
        <p:spPr>
          <a:xfrm flipV="1">
            <a:off x="11441175" y="3115733"/>
            <a:ext cx="0" cy="1377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0B56C-F855-D31E-093A-8FC39CF14ACA}"/>
              </a:ext>
            </a:extLst>
          </p:cNvPr>
          <p:cNvSpPr txBox="1"/>
          <p:nvPr/>
        </p:nvSpPr>
        <p:spPr>
          <a:xfrm>
            <a:off x="7707013" y="5297002"/>
            <a:ext cx="4210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latin typeface="+mj-lt"/>
                <a:cs typeface="Arial" panose="020B0604020202020204" pitchFamily="34" charset="0"/>
              </a:rPr>
              <a:t>Dato un tono/matiz, denominaremos hacia arriba Tintes, abajo sombras. </a:t>
            </a:r>
            <a:endParaRPr lang="es-CL" sz="12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6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/>
              <a:t>Este espacio de color se relaciona con los principios de efectividad y coherencia:</a:t>
            </a:r>
          </a:p>
          <a:p>
            <a:endParaRPr lang="en-US" b="1" dirty="0"/>
          </a:p>
          <a:p>
            <a:r>
              <a:rPr lang="es-ES" dirty="0"/>
              <a:t>Los canales ordenados muestran magnitudes.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Luminancia</a:t>
            </a:r>
            <a:r>
              <a:rPr lang="es-ES" dirty="0"/>
              <a:t> (cuán brillante)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Saturación</a:t>
            </a:r>
            <a:r>
              <a:rPr lang="es-ES" dirty="0"/>
              <a:t> (cuán colorido)</a:t>
            </a:r>
          </a:p>
          <a:p>
            <a:r>
              <a:rPr lang="es-ES" dirty="0"/>
              <a:t>Los canales categóricos muestran identidad.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Matiz</a:t>
            </a:r>
            <a:r>
              <a:rPr lang="es-ES" dirty="0"/>
              <a:t> (qué color)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HSL </a:t>
            </a:r>
            <a:r>
              <a:rPr lang="es-ES" sz="3200" dirty="0"/>
              <a:t>(canales visuales)</a:t>
            </a:r>
          </a:p>
        </p:txBody>
      </p:sp>
      <p:pic>
        <p:nvPicPr>
          <p:cNvPr id="7" name="Imagen 6" descr="Patrón de fondo&#10;&#10;Descripción generada automáticamente">
            <a:extLst>
              <a:ext uri="{FF2B5EF4-FFF2-40B4-BE49-F238E27FC236}">
                <a16:creationId xmlns:a16="http://schemas.microsoft.com/office/drawing/2014/main" id="{55B84BD6-E788-BDF1-ABA5-C87D8441E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84" y="3186659"/>
            <a:ext cx="3366797" cy="19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</a:t>
            </a:r>
            <a:r>
              <a:rPr lang="es-ES" dirty="0" err="1"/>
              <a:t>discontiguos</a:t>
            </a:r>
            <a:r>
              <a:rPr lang="es-E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11BBCF-1C6D-B5FD-9FC8-8ABA6913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084" y="1730658"/>
            <a:ext cx="5696917" cy="403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518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no contiguos.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BD5B3E3-7B47-09C3-EDD7-9C705F6B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899"/>
            <a:ext cx="481128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CB90D5E-73C3-9AFF-A1BC-D4CE24A919BD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276510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no contiguos.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1266" name="Picture 2" descr="Population growth from 2000 to 2010 versus population size in 2000. In contrast to Figure 19.1, I have now colored states by region and have directly labeled a subset of states. The majority of states have been left unlabeled to keep the figure from overcrowding. Data source: U.S. Census Bureau">
            <a:extLst>
              <a:ext uri="{FF2B5EF4-FFF2-40B4-BE49-F238E27FC236}">
                <a16:creationId xmlns:a16="http://schemas.microsoft.com/office/drawing/2014/main" id="{C510D16A-EC52-889A-F2F8-D87EB9F3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891987"/>
            <a:ext cx="6310312" cy="389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AFD7A19-6071-89D0-E61E-597D6013DE08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283067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Arcoíris no </a:t>
            </a:r>
            <a:r>
              <a:rPr lang="es-ES" sz="3200" dirty="0"/>
              <a:t>(es la mejor)</a:t>
            </a:r>
            <a:r>
              <a:rPr lang="es-ES" sz="3200" b="1" dirty="0"/>
              <a:t> opción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5678787" cy="377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Presenta muchos problemas de Percepción: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colores no tienen orden en ninguna de las dimensiones (matiz, luminancia, saturación).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Cambios de un matiz a otro no son lineales.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/>
              <a:t>Puede</a:t>
            </a:r>
            <a:r>
              <a:rPr lang="es-ES" dirty="0"/>
              <a:t> </a:t>
            </a:r>
            <a:r>
              <a:rPr lang="es-ES" i="1" dirty="0"/>
              <a:t>servir</a:t>
            </a:r>
            <a:r>
              <a:rPr lang="es-ES" dirty="0"/>
              <a:t> para datos categóricos.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9218" name="Picture 2" descr="Fundamentals of Data Visualization">
            <a:extLst>
              <a:ext uri="{FF2B5EF4-FFF2-40B4-BE49-F238E27FC236}">
                <a16:creationId xmlns:a16="http://schemas.microsoft.com/office/drawing/2014/main" id="{AA7D9A4D-CC56-949C-29AB-BD670D7D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661" y="2052444"/>
            <a:ext cx="4777037" cy="358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4A85EC7-710F-CF89-4DA0-D44D54037444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73027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Clase 5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Colores – Modelos – Espaciales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</a:t>
            </a:r>
            <a:r>
              <a:rPr lang="es-ES" sz="3200" b="1" dirty="0" err="1"/>
              <a:t>Viridis</a:t>
            </a:r>
            <a:r>
              <a:rPr lang="es-ES" sz="3200" b="1" dirty="0"/>
              <a:t>/Magma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3" y="1624610"/>
            <a:ext cx="5565898" cy="4609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Escala </a:t>
            </a:r>
            <a:r>
              <a:rPr lang="es-ES" dirty="0" err="1"/>
              <a:t>viridis</a:t>
            </a:r>
            <a:r>
              <a:rPr lang="es-ES" dirty="0"/>
              <a:t> ofrece: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Perceptual uniformidad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: Las escalas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Viridis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están diseñadas para tener una percepción uniforme en términos de cambios en los datos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Mejora de la legibilidad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: Las paletas de colores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Viridis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se han optimizado para garantizar que los datos sean fáciles de leer y comprender.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Soporte para personas con daltonismo.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Estética atractiva.</a:t>
            </a:r>
            <a:endParaRPr lang="es-E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FB87EE-67E0-FD9B-17A6-9C846B48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77" y="1785377"/>
            <a:ext cx="6003823" cy="42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9924FA9-954E-F7B8-D315-45771AFBCC27}"/>
              </a:ext>
            </a:extLst>
          </p:cNvPr>
          <p:cNvSpPr txBox="1"/>
          <p:nvPr/>
        </p:nvSpPr>
        <p:spPr>
          <a:xfrm>
            <a:off x="3657600" y="6395357"/>
            <a:ext cx="7315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https://cran.r-project.org/web/packages/viridis/vignettes/intro-to-viridis.html</a:t>
            </a:r>
          </a:p>
        </p:txBody>
      </p:sp>
    </p:spTree>
    <p:extLst>
      <p:ext uri="{BB962C8B-B14F-4D97-AF65-F5344CB8AC3E}">
        <p14:creationId xmlns:p14="http://schemas.microsoft.com/office/powerpoint/2010/main" val="380317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</a:t>
            </a:r>
            <a:r>
              <a:rPr lang="es-ES" sz="3200" b="1" dirty="0" err="1"/>
              <a:t>Viridis</a:t>
            </a:r>
            <a:r>
              <a:rPr lang="es-ES" sz="3200" b="1" dirty="0"/>
              <a:t>/Magma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3" y="1624610"/>
            <a:ext cx="5565898" cy="420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Escala está implementada en distintos </a:t>
            </a:r>
            <a:r>
              <a:rPr lang="es-ES" dirty="0" err="1"/>
              <a:t>framekorws</a:t>
            </a:r>
            <a:r>
              <a:rPr lang="es-ES" dirty="0"/>
              <a:t> de visualización, librerías.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R/ggplot2: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scale_color_viridis_c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</a:t>
            </a:r>
            <a:r>
              <a:rPr lang="es-ES" dirty="0" err="1"/>
              <a:t>contínuo</a:t>
            </a:r>
            <a:endParaRPr lang="es-ES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scale_color_viridis_b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agrupado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scale_color_viridis_d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discreto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Python/</a:t>
            </a:r>
            <a:r>
              <a:rPr lang="es-ES" dirty="0" err="1"/>
              <a:t>matplotlib</a:t>
            </a:r>
            <a:r>
              <a:rPr lang="es-ES" dirty="0"/>
              <a:t>: 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Implementado como default desde 2.0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D3.js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Consolas" panose="020B0609020204030204" pitchFamily="49" charset="0"/>
              </a:rPr>
              <a:t>d3.interpolateViridis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FB87EE-67E0-FD9B-17A6-9C846B48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77" y="1785377"/>
            <a:ext cx="6003823" cy="42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5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Separabilidad de Canales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66408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Canales interactúan entre </a:t>
            </a:r>
            <a:r>
              <a:rPr lang="es-ES" dirty="0" err="1"/>
              <a:t>sntre</a:t>
            </a:r>
            <a:r>
              <a:rPr lang="es-ES" dirty="0"/>
              <a:t> si </a:t>
            </a:r>
            <a:r>
              <a:rPr lang="es-ES" dirty="0" err="1"/>
              <a:t>tii</a:t>
            </a:r>
            <a:r>
              <a:rPr lang="es-ES" dirty="0"/>
              <a:t>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canales de color no son completamente separables.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Interacciones en los canales de color: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El tamaño afecta la prominencia.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Las regiones pequeñas necesitan alta saturación.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Las regiones grandes necesitan baja saturación.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CL" dirty="0"/>
              <a:t>Saturación y Luminancia:</a:t>
            </a:r>
            <a:endParaRPr lang="es-E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 son separables entre sí.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 son separables del uso de transparencia.</a:t>
            </a:r>
            <a:endParaRPr lang="es-ES" dirty="0">
              <a:latin typeface="Consolas" panose="020B0609020204030204" pitchFamily="49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559AABF-142F-4F7B-96FF-4BF68654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571" y="1624610"/>
            <a:ext cx="3663158" cy="44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36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Paletas de 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</a:t>
            </a:r>
            <a:endParaRPr lang="en-US" sz="4400" b="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16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Directrices Genéricas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21407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Elegir el tipo de paleta para alinearse con el tipo de datos: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¿categórico / ordinal / cuantitativo?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¿tiene un punto medio significativo?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¿cíclico?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¿univariante o multivariante?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¿segmentado o continuo?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Segmentado para datos ordinales.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Continuo para datos cuantitativos (evita bandas).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¿Perceptualmente lineal?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Más control si alguna no linealidad en las escalas es 	intencional.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8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/>
              <a:t>Paletas:</a:t>
            </a:r>
            <a:r>
              <a:rPr lang="es-ES" sz="3200" b="1"/>
              <a:t> Categoríca </a:t>
            </a:r>
            <a:r>
              <a:rPr lang="es-ES" sz="3200"/>
              <a:t>(univariada)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136534" cy="425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Idea es apuntar a la máxima </a:t>
            </a:r>
            <a:r>
              <a:rPr lang="es-ES" dirty="0" err="1"/>
              <a:t>distinguibilidad</a:t>
            </a:r>
            <a:r>
              <a:rPr lang="es-ES" dirty="0"/>
              <a:t>. Utiliza el matiz como canal de color principal,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Distribución uniforme alrededor del </a:t>
            </a:r>
            <a:r>
              <a:rPr lang="es-ES" b="1" dirty="0"/>
              <a:t>círculo de tonos </a:t>
            </a:r>
            <a:r>
              <a:rPr lang="es-ES" dirty="0"/>
              <a:t>para maximizar la distancia perceptual y producir combinaciones de colores armónicas.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Directrices para el diseño de colores: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Complementario</a:t>
            </a:r>
            <a:r>
              <a:rPr lang="es-ES" sz="1400" dirty="0"/>
              <a:t>: matiz primario, secundario con tono opuesto (añadir 180º).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Complementario dividido</a:t>
            </a:r>
            <a:r>
              <a:rPr lang="es-ES" sz="1400" dirty="0"/>
              <a:t>: matiz primario y seleccionar colores </a:t>
            </a:r>
            <a:r>
              <a:rPr lang="es-ES" sz="1400" b="1" dirty="0"/>
              <a:t>análogos</a:t>
            </a:r>
            <a:r>
              <a:rPr lang="es-ES" sz="1400" dirty="0"/>
              <a:t> al opuesto.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Tríadico, </a:t>
            </a:r>
            <a:r>
              <a:rPr lang="es-ES" sz="1400" b="1" dirty="0" err="1"/>
              <a:t>tetrádic</a:t>
            </a:r>
            <a:r>
              <a:rPr lang="es-ES" sz="1400" b="1" dirty="0"/>
              <a:t>, </a:t>
            </a:r>
            <a:r>
              <a:rPr lang="es-ES" sz="1400" b="1" dirty="0" err="1"/>
              <a:t>pentádico</a:t>
            </a:r>
            <a:r>
              <a:rPr lang="es-ES" sz="1400" dirty="0"/>
              <a:t>, ...: Distribuir uniformemente los ángulos de tono.</a:t>
            </a:r>
            <a:endParaRPr lang="es-ES" sz="1400" dirty="0"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B0C60C-392C-4BD1-9CF0-2F80DCBF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836" y="1518610"/>
            <a:ext cx="4192779" cy="46365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A328AF5-D34E-B4D7-F282-7C6D3D00FFD2}"/>
              </a:ext>
            </a:extLst>
          </p:cNvPr>
          <p:cNvSpPr txBox="1"/>
          <p:nvPr/>
        </p:nvSpPr>
        <p:spPr>
          <a:xfrm>
            <a:off x="8742918" y="1156112"/>
            <a:ext cx="2957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/>
              <a:t>Círculo de tonos</a:t>
            </a:r>
          </a:p>
          <a:p>
            <a:r>
              <a:rPr lang="es-ES" sz="1600" dirty="0"/>
              <a:t>Paleta </a:t>
            </a:r>
            <a:r>
              <a:rPr lang="es-ES" sz="1600" i="1" dirty="0" err="1"/>
              <a:t>split</a:t>
            </a:r>
            <a:r>
              <a:rPr lang="es-ES" sz="1600" i="1" dirty="0"/>
              <a:t> </a:t>
            </a:r>
            <a:r>
              <a:rPr lang="es-ES" sz="1600" i="1" dirty="0" err="1"/>
              <a:t>complementary</a:t>
            </a:r>
            <a:endParaRPr lang="es-ES" sz="1600" i="1" dirty="0"/>
          </a:p>
          <a:p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456498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4AFDC3-2BAD-910C-70FA-41A82F22E384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Círculo de Tonos y Jerga</a:t>
            </a:r>
            <a:endParaRPr lang="es-ES" sz="3200" dirty="0"/>
          </a:p>
        </p:txBody>
      </p:sp>
      <p:pic>
        <p:nvPicPr>
          <p:cNvPr id="17410" name="Picture 2" descr="color wheel">
            <a:extLst>
              <a:ext uri="{FF2B5EF4-FFF2-40B4-BE49-F238E27FC236}">
                <a16:creationId xmlns:a16="http://schemas.microsoft.com/office/drawing/2014/main" id="{BFA14084-0FED-4956-F2D3-D59BB2A4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37" y="1518610"/>
            <a:ext cx="6615632" cy="475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73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D4B24E85-B9EC-8303-EEC5-D993DD44E676}"/>
              </a:ext>
            </a:extLst>
          </p:cNvPr>
          <p:cNvSpPr/>
          <p:nvPr/>
        </p:nvSpPr>
        <p:spPr>
          <a:xfrm>
            <a:off x="733301" y="1685581"/>
            <a:ext cx="10725398" cy="434821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Círculo de Tonos y Jerga</a:t>
            </a:r>
            <a:endParaRPr lang="es-ES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7985DC-8722-0382-4DAE-C15DE3327850}"/>
              </a:ext>
            </a:extLst>
          </p:cNvPr>
          <p:cNvSpPr txBox="1"/>
          <p:nvPr/>
        </p:nvSpPr>
        <p:spPr>
          <a:xfrm>
            <a:off x="733301" y="6033797"/>
            <a:ext cx="8918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https://graf1x.com/definition-of-complementary-analogous-triadic-and-split-complementary-color-schemes/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B5D662-39E4-4832-7AB8-05885C73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65" y="1953743"/>
            <a:ext cx="2990850" cy="34099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823BCFB-117F-4E16-56EA-D9A61473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24" y="2558579"/>
            <a:ext cx="3067050" cy="22002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8ED9566-2912-B4B9-7253-28E76854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877" y="1782292"/>
            <a:ext cx="30861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06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Ordenada </a:t>
            </a:r>
            <a:r>
              <a:rPr lang="es-ES" sz="3200" dirty="0"/>
              <a:t>(</a:t>
            </a:r>
            <a:r>
              <a:rPr lang="es-ES" sz="3200" dirty="0" err="1"/>
              <a:t>univariada</a:t>
            </a:r>
            <a:r>
              <a:rPr lang="es-ES" sz="3200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23340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Cuando la variable posee orden natural como valores numéricos o categorías con un orden significativo. Se diseña para que los colores reflejen claramente la progresión de los datos y faciliten la interpretación de la relación. Considerar: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Tipo dato. Seleccionar ordinal/</a:t>
            </a:r>
            <a:r>
              <a:rPr lang="es-ES" b="1" dirty="0"/>
              <a:t>segmentada</a:t>
            </a:r>
            <a:r>
              <a:rPr lang="es-ES" dirty="0"/>
              <a:t> vs cuantitativa </a:t>
            </a:r>
            <a:r>
              <a:rPr lang="es-ES" b="1" dirty="0"/>
              <a:t>continua</a:t>
            </a:r>
            <a:r>
              <a:rPr lang="es-ES" dirty="0"/>
              <a:t>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Secuencial–una dirección- o divergente –dos direcciones-.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Secuencial: Escalando la saturación o luminancia para representar progresión.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Divergentes: Los colores se escalan desde un color neutral/</a:t>
            </a:r>
            <a:r>
              <a:rPr lang="es-ES" i="1" dirty="0" err="1"/>
              <a:t>midpoint</a:t>
            </a:r>
            <a:r>
              <a:rPr lang="es-ES" dirty="0"/>
              <a:t> hacia colores saturados en extremos.  </a:t>
            </a:r>
            <a:endParaRPr lang="es-ES" sz="1400" dirty="0">
              <a:latin typeface="Consolas" panose="020B0609020204030204" pitchFamily="49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5084943-1209-E0BA-100F-15FBBF6B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68" y="267088"/>
            <a:ext cx="2560858" cy="59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45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11" y="1441938"/>
            <a:ext cx="11711977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Qué considerar al elegir colores para la visualización de datos.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58B4A1-2F6A-35A5-42D4-0CBE752B74D2}"/>
              </a:ext>
            </a:extLst>
          </p:cNvPr>
          <p:cNvSpPr txBox="1"/>
          <p:nvPr/>
        </p:nvSpPr>
        <p:spPr>
          <a:xfrm>
            <a:off x="887240" y="5749011"/>
            <a:ext cx="11090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https://academy.datawrapper.de/article/140-what-to-consider-when-choosing-colors-for-data-visualization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9571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Evaluación 1 (de 2)</a:t>
            </a:r>
          </a:p>
        </p:txBody>
      </p:sp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9F711233-4AA8-2214-7F72-E4ABEE1728E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0592731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Publicación viernes 28 julio.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Plazo Martes 8 agosto (1 semana y media aprox.). Entregas por email.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Contenidos: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Framework (</a:t>
            </a:r>
            <a:r>
              <a:rPr lang="es-ES" sz="1800" dirty="0" err="1">
                <a:solidFill>
                  <a:schemeClr val="tx1"/>
                </a:solidFill>
              </a:rPr>
              <a:t>how</a:t>
            </a:r>
            <a:r>
              <a:rPr lang="es-ES" sz="1800" dirty="0">
                <a:solidFill>
                  <a:schemeClr val="tx1"/>
                </a:solidFill>
              </a:rPr>
              <a:t>) </a:t>
            </a:r>
            <a:r>
              <a:rPr lang="es-ES" sz="1800" dirty="0" err="1">
                <a:solidFill>
                  <a:schemeClr val="tx1"/>
                </a:solidFill>
              </a:rPr>
              <a:t>Munzner</a:t>
            </a:r>
            <a:r>
              <a:rPr lang="es-ES" sz="1800" dirty="0">
                <a:solidFill>
                  <a:schemeClr val="tx1"/>
                </a:solidFill>
              </a:rPr>
              <a:t>: (De)codificar gráficos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Aplicar contenidos ggplot2</a:t>
            </a:r>
            <a:r>
              <a:rPr lang="es-ES" sz="25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Formato de entrega: archivo .R con código reproducible.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Grupos de a lo más 2 integrantes.</a:t>
            </a:r>
          </a:p>
        </p:txBody>
      </p:sp>
    </p:spTree>
    <p:extLst>
      <p:ext uri="{BB962C8B-B14F-4D97-AF65-F5344CB8AC3E}">
        <p14:creationId xmlns:p14="http://schemas.microsoft.com/office/powerpoint/2010/main" val="2785603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11" y="1441938"/>
            <a:ext cx="11711977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Destacar lo que deseas que los lectores vean con el color.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58B4A1-2F6A-35A5-42D4-0CBE752B74D2}"/>
              </a:ext>
            </a:extLst>
          </p:cNvPr>
          <p:cNvSpPr txBox="1"/>
          <p:nvPr/>
        </p:nvSpPr>
        <p:spPr>
          <a:xfrm>
            <a:off x="887240" y="5749011"/>
            <a:ext cx="11090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https://blog.datawrapper.de/emphasize-with-color-in-data-visualizations/</a:t>
            </a:r>
          </a:p>
        </p:txBody>
      </p:sp>
    </p:spTree>
    <p:extLst>
      <p:ext uri="{BB962C8B-B14F-4D97-AF65-F5344CB8AC3E}">
        <p14:creationId xmlns:p14="http://schemas.microsoft.com/office/powerpoint/2010/main" val="4168218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Herramientas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23340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Algunas herramientas para tener en favoritos: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https://www.canva.com/colors/color-wheel/.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https://paletton.com/.  </a:t>
            </a:r>
            <a:endParaRPr lang="es-ES" sz="1400" dirty="0"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98CD42-6C18-987B-1753-C4EE3CD8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875" y="2815628"/>
            <a:ext cx="5808904" cy="31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7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Paletas de 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 </a:t>
            </a: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R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572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 en R:</a:t>
            </a:r>
            <a:r>
              <a:rPr lang="es-ES" sz="3200" b="1" dirty="0"/>
              <a:t> Paquetes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5042809" cy="1701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 err="1"/>
              <a:t>Colortools</a:t>
            </a:r>
            <a:r>
              <a:rPr lang="es-ES" dirty="0"/>
              <a:t>: Para obtener colores complementarios, triadas, etc.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 err="1"/>
              <a:t>RColorBrewer</a:t>
            </a:r>
            <a:r>
              <a:rPr lang="es-ES" dirty="0"/>
              <a:t> para obtener paletas </a:t>
            </a:r>
            <a:r>
              <a:rPr lang="es-ES" dirty="0" err="1"/>
              <a:t>Brewer</a:t>
            </a:r>
            <a:r>
              <a:rPr lang="es-ES"/>
              <a:t>. </a:t>
            </a:r>
            <a:endParaRPr lang="es-ES" dirty="0"/>
          </a:p>
        </p:txBody>
      </p:sp>
      <p:pic>
        <p:nvPicPr>
          <p:cNvPr id="18434" name="Picture 2" descr="Rcolorbrewer palettes">
            <a:extLst>
              <a:ext uri="{FF2B5EF4-FFF2-40B4-BE49-F238E27FC236}">
                <a16:creationId xmlns:a16="http://schemas.microsoft.com/office/drawing/2014/main" id="{EF9986F3-619D-C015-02AD-8E81BE99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24" y="851025"/>
            <a:ext cx="3499871" cy="54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3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1106890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Marco teórico: Framework de visualización WWH. </a:t>
            </a:r>
            <a:r>
              <a:rPr lang="es-ES" sz="1600" dirty="0" err="1"/>
              <a:t>T.Munzner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HOW: Marcas y Señales, codificación Visual/</a:t>
            </a:r>
            <a:r>
              <a:rPr lang="es-ES" sz="1600" dirty="0" err="1"/>
              <a:t>Grammar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graphics</a:t>
            </a:r>
            <a:r>
              <a:rPr lang="es-ES" sz="1600" dirty="0"/>
              <a:t>/ggplot2, </a:t>
            </a:r>
            <a:r>
              <a:rPr lang="es-ES" sz="1600" dirty="0" err="1"/>
              <a:t>plotnine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Clase práctica “Visualización de Tablas”.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b="1" dirty="0"/>
              <a:t>Colores. Buenas Prácticas. Espacio Preguntas Previo Evaluación</a:t>
            </a:r>
            <a:r>
              <a:rPr lang="es-ES" sz="1600" dirty="0"/>
              <a:t>. (</a:t>
            </a:r>
            <a:r>
              <a:rPr lang="es-ES" sz="1600" i="1" dirty="0"/>
              <a:t>Visualización modelos Predictivos. Datos espaciales.)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Interactividad / </a:t>
            </a:r>
            <a:r>
              <a:rPr lang="es-ES" sz="1600" dirty="0" err="1"/>
              <a:t>HTMLWidgets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 err="1"/>
              <a:t>Dashboards</a:t>
            </a:r>
            <a:r>
              <a:rPr lang="es-ES" sz="1600" dirty="0"/>
              <a:t>. </a:t>
            </a:r>
            <a:r>
              <a:rPr lang="es-ES" sz="1600" dirty="0" err="1"/>
              <a:t>Flexdashboard</a:t>
            </a:r>
            <a:r>
              <a:rPr lang="es-ES" sz="1600" dirty="0"/>
              <a:t>, </a:t>
            </a:r>
            <a:r>
              <a:rPr lang="es-ES" sz="1600" dirty="0" err="1"/>
              <a:t>Shiny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Aplicaciones</a:t>
            </a:r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80" y="919142"/>
            <a:ext cx="9881713" cy="1444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/Por 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</a:t>
            </a:r>
            <a:r>
              <a:rPr lang="en-US" sz="5400" b="0" dirty="0" err="1">
                <a:solidFill>
                  <a:schemeClr val="tx1"/>
                </a:solidFill>
              </a:rPr>
              <a:t>Cómo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  <a:endParaRPr lang="en-US" sz="4400" b="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9DC0BE-872E-66D5-E3C0-BDCB7534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7" y="2541551"/>
            <a:ext cx="3572745" cy="35192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E15D5B-6ABE-4C03-0E9E-85BFA94A1FBE}"/>
              </a:ext>
            </a:extLst>
          </p:cNvPr>
          <p:cNvSpPr txBox="1"/>
          <p:nvPr/>
        </p:nvSpPr>
        <p:spPr>
          <a:xfrm>
            <a:off x="5768438" y="3280170"/>
            <a:ext cx="6097978" cy="166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E5521F"/>
                </a:solidFill>
              </a:rPr>
              <a:t>What</a:t>
            </a:r>
            <a:r>
              <a:rPr lang="es-ES" dirty="0"/>
              <a:t> ¿Qué información se está mostrando? </a:t>
            </a:r>
            <a:r>
              <a:rPr lang="es-ES" i="1" dirty="0"/>
              <a:t>Datos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FAB030"/>
                </a:solidFill>
              </a:rPr>
              <a:t>Why</a:t>
            </a:r>
            <a:r>
              <a:rPr lang="es-ES" dirty="0"/>
              <a:t> ¿Por qué queremos visualizar esto? </a:t>
            </a:r>
            <a:r>
              <a:rPr lang="es-ES" i="1" dirty="0"/>
              <a:t>Tarea</a:t>
            </a:r>
            <a:r>
              <a:rPr lang="es-ES" dirty="0"/>
              <a:t>. </a:t>
            </a:r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2FA886"/>
                </a:solidFill>
              </a:rPr>
              <a:t>How</a:t>
            </a:r>
            <a:r>
              <a:rPr lang="es-ES" dirty="0"/>
              <a:t> ¿Cómo se construye la visualización? </a:t>
            </a:r>
            <a:r>
              <a:rPr lang="es-ES" i="1" dirty="0"/>
              <a:t>Idioma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386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</a:t>
            </a:r>
            <a:endParaRPr lang="en-US" sz="4400" b="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2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es-ES" sz="3200" b="1" dirty="0"/>
              <a:t>como un canal visual</a:t>
            </a: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B2D49A00-1FC9-48D5-9DFD-1D0CD5E0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22" y="1613342"/>
            <a:ext cx="6462555" cy="4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2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es-ES" sz="3200" b="1" dirty="0"/>
              <a:t>como un canal visual</a:t>
            </a: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B2D49A00-1FC9-48D5-9DFD-1D0CD5E0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22" y="1613342"/>
            <a:ext cx="6462555" cy="4647775"/>
          </a:xfrm>
          <a:prstGeom prst="rect">
            <a:avLst/>
          </a:prstGeom>
        </p:spPr>
      </p:pic>
      <p:sp>
        <p:nvSpPr>
          <p:cNvPr id="4" name="Rectángulo 2">
            <a:extLst>
              <a:ext uri="{FF2B5EF4-FFF2-40B4-BE49-F238E27FC236}">
                <a16:creationId xmlns:a16="http://schemas.microsoft.com/office/drawing/2014/main" id="{3EF5BA81-52C1-4258-B5E0-D0E325D9039D}"/>
              </a:ext>
            </a:extLst>
          </p:cNvPr>
          <p:cNvSpPr/>
          <p:nvPr/>
        </p:nvSpPr>
        <p:spPr>
          <a:xfrm>
            <a:off x="5908084" y="2209800"/>
            <a:ext cx="331849" cy="3903132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2">
            <a:extLst>
              <a:ext uri="{FF2B5EF4-FFF2-40B4-BE49-F238E27FC236}">
                <a16:creationId xmlns:a16="http://schemas.microsoft.com/office/drawing/2014/main" id="{8D62BB46-A40E-444E-8B2A-02D5C1CAC72C}"/>
              </a:ext>
            </a:extLst>
          </p:cNvPr>
          <p:cNvSpPr/>
          <p:nvPr/>
        </p:nvSpPr>
        <p:spPr>
          <a:xfrm>
            <a:off x="6392333" y="2573866"/>
            <a:ext cx="2413000" cy="406401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2">
            <a:extLst>
              <a:ext uri="{FF2B5EF4-FFF2-40B4-BE49-F238E27FC236}">
                <a16:creationId xmlns:a16="http://schemas.microsoft.com/office/drawing/2014/main" id="{E50388C2-1FB7-4088-B330-ED910A0F4654}"/>
              </a:ext>
            </a:extLst>
          </p:cNvPr>
          <p:cNvSpPr/>
          <p:nvPr/>
        </p:nvSpPr>
        <p:spPr>
          <a:xfrm>
            <a:off x="2810933" y="4588933"/>
            <a:ext cx="2785534" cy="719667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066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3322504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Uso </a:t>
            </a:r>
            <a:r>
              <a:rPr lang="es-ES" b="1" dirty="0"/>
              <a:t>categórico</a:t>
            </a:r>
            <a:r>
              <a:rPr lang="es-ES" dirty="0"/>
              <a:t> del color.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Además, el color utilizado para cada categoría mantiene la semántica de lo que se está visualizando </a:t>
            </a:r>
            <a:r>
              <a:rPr lang="es-ES" b="1" dirty="0">
                <a:solidFill>
                  <a:srgbClr val="BAD2E9"/>
                </a:solidFill>
              </a:rPr>
              <a:t>Demócratas</a:t>
            </a:r>
            <a:r>
              <a:rPr lang="es-ES" dirty="0"/>
              <a:t> comparado con </a:t>
            </a:r>
            <a:r>
              <a:rPr lang="es-ES" b="1" dirty="0">
                <a:solidFill>
                  <a:srgbClr val="FFC0C2"/>
                </a:solidFill>
              </a:rPr>
              <a:t>Republicanos</a:t>
            </a:r>
            <a:r>
              <a:rPr lang="es-ES" dirty="0"/>
              <a:t> (NYT).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6D991A-7177-6172-7231-B0755FF1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06" y="860324"/>
            <a:ext cx="8136194" cy="54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597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4715</TotalTime>
  <Words>1487</Words>
  <Application>Microsoft Office PowerPoint</Application>
  <PresentationFormat>Panorámica</PresentationFormat>
  <Paragraphs>167</Paragraphs>
  <Slides>33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Consolas</vt:lpstr>
      <vt:lpstr>Courier New</vt:lpstr>
      <vt:lpstr>Tema de Office</vt:lpstr>
      <vt:lpstr>Presentación de PowerPoint</vt:lpstr>
      <vt:lpstr>Presentación de PowerPoint</vt:lpstr>
      <vt:lpstr>Presentación de PowerPoint</vt:lpstr>
      <vt:lpstr>Programa </vt:lpstr>
      <vt:lpstr>¿Qué/Por qué/Cómo?</vt:lpstr>
      <vt:lpstr>Colores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Paletas de Colores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Qué considerar al elegir colores para la visualización de datos.</vt:lpstr>
      <vt:lpstr>Destacar lo que deseas que los lectores vean con el color.</vt:lpstr>
      <vt:lpstr>Presentación de PowerPoint</vt:lpstr>
      <vt:lpstr>Paletas de Colores en 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36</cp:revision>
  <dcterms:created xsi:type="dcterms:W3CDTF">2022-01-17T15:11:25Z</dcterms:created>
  <dcterms:modified xsi:type="dcterms:W3CDTF">2023-07-26T22:21:17Z</dcterms:modified>
</cp:coreProperties>
</file>